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431" r:id="rId2"/>
    <p:sldId id="303" r:id="rId3"/>
    <p:sldId id="304" r:id="rId4"/>
    <p:sldId id="260" r:id="rId5"/>
    <p:sldId id="261" r:id="rId6"/>
    <p:sldId id="282" r:id="rId7"/>
    <p:sldId id="287" r:id="rId8"/>
    <p:sldId id="289" r:id="rId9"/>
    <p:sldId id="262" r:id="rId10"/>
    <p:sldId id="263" r:id="rId11"/>
    <p:sldId id="284" r:id="rId12"/>
    <p:sldId id="288" r:id="rId13"/>
    <p:sldId id="286" r:id="rId14"/>
    <p:sldId id="277" r:id="rId15"/>
    <p:sldId id="278" r:id="rId16"/>
    <p:sldId id="279" r:id="rId17"/>
    <p:sldId id="280" r:id="rId18"/>
    <p:sldId id="281" r:id="rId19"/>
    <p:sldId id="264" r:id="rId20"/>
    <p:sldId id="265" r:id="rId21"/>
    <p:sldId id="266" r:id="rId22"/>
    <p:sldId id="433" r:id="rId23"/>
    <p:sldId id="267" r:id="rId24"/>
    <p:sldId id="434" r:id="rId25"/>
    <p:sldId id="268" r:id="rId26"/>
    <p:sldId id="435" r:id="rId27"/>
    <p:sldId id="269" r:id="rId28"/>
    <p:sldId id="436" r:id="rId29"/>
    <p:sldId id="270" r:id="rId30"/>
    <p:sldId id="271" r:id="rId31"/>
    <p:sldId id="272" r:id="rId32"/>
    <p:sldId id="437" r:id="rId33"/>
    <p:sldId id="290" r:id="rId34"/>
    <p:sldId id="430" r:id="rId35"/>
    <p:sldId id="43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5" autoAdjust="0"/>
    <p:restoredTop sz="94666"/>
  </p:normalViewPr>
  <p:slideViewPr>
    <p:cSldViewPr snapToGrid="0" snapToObjects="1">
      <p:cViewPr varScale="1">
        <p:scale>
          <a:sx n="85" d="100"/>
          <a:sy n="85" d="100"/>
        </p:scale>
        <p:origin x="-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DB5C-AEAC-42B9-8214-1E26724954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DB5C-AEAC-42B9-8214-1E26724954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cannot find this example in the book. There is a similar one on page 620, example 13.6,</a:t>
            </a:r>
            <a:r>
              <a:rPr lang="en-US" baseline="0" dirty="0"/>
              <a:t> but this one can be used. Use example 13.6 as an exercise for students (last slide). </a:t>
            </a:r>
            <a:r>
              <a:rPr lang="en-US" dirty="0"/>
              <a:t>Revise the pictures because of the resolution.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8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C9D84C-739A-454E-9D73-178FDD32845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618-619.</a:t>
            </a:r>
          </a:p>
        </p:txBody>
      </p:sp>
    </p:spTree>
    <p:extLst>
      <p:ext uri="{BB962C8B-B14F-4D97-AF65-F5344CB8AC3E}">
        <p14:creationId xmlns:p14="http://schemas.microsoft.com/office/powerpoint/2010/main" val="234757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A1A664-A377-4820-93BC-46D939A57B3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0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418371-01B2-434F-B075-BBC8DE377F29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619-620</a:t>
            </a:r>
          </a:p>
        </p:txBody>
      </p:sp>
    </p:spTree>
    <p:extLst>
      <p:ext uri="{BB962C8B-B14F-4D97-AF65-F5344CB8AC3E}">
        <p14:creationId xmlns:p14="http://schemas.microsoft.com/office/powerpoint/2010/main" val="87836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2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15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358139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B6CC5-5271-42B3-BFDC-0A3CA61AA457}" type="slidenum">
              <a:rPr lang="en-US"/>
              <a:pPr/>
              <a:t>19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example 13.7 on page 622. It can be used. Revise the pictures because of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280614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20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215149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55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07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9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7C4E5-55F7-DB05-186B-06791E1D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3AA35ED-DF99-6958-28FA-33A93BB9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5503DB0-5264-6061-D4B6-AE3D944FC8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6C615E-9D94-7E15-4EC3-69D6111D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42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1">
            <a:extLst>
              <a:ext uri="{FF2B5EF4-FFF2-40B4-BE49-F238E27FC236}">
                <a16:creationId xmlns="" xmlns:a16="http://schemas.microsoft.com/office/drawing/2014/main" id="{631C2DF5-1362-47E0-9992-CA0F5EE5E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813" y="2624399"/>
            <a:ext cx="8387255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>
              <a:defRPr sz="7200"/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PRESENTATION</a:t>
            </a:r>
            <a:b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</a:b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TITTLE</a:t>
            </a:r>
            <a:endParaRPr sz="6400" b="1" dirty="0">
              <a:latin typeface="Century Gothic" panose="020B0502020202020204" pitchFamily="34" charset="0"/>
              <a:ea typeface="Red Hat Display"/>
              <a:cs typeface="Calibri" panose="020F0502020204030204" pitchFamily="34" charset="0"/>
              <a:sym typeface="Red Hat Display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="" xmlns:a16="http://schemas.microsoft.com/office/drawing/2014/main" id="{E5E4EFC6-10AC-457A-90BE-EB16C5D5FDC1}"/>
              </a:ext>
            </a:extLst>
          </p:cNvPr>
          <p:cNvSpPr txBox="1"/>
          <p:nvPr userDrawn="1"/>
        </p:nvSpPr>
        <p:spPr>
          <a:xfrm>
            <a:off x="1625600" y="5923471"/>
            <a:ext cx="186024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67" b="1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867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8DC77A7-8710-436F-B5E7-19B60E66B5F0}"/>
              </a:ext>
            </a:extLst>
          </p:cNvPr>
          <p:cNvSpPr/>
          <p:nvPr userDrawn="1"/>
        </p:nvSpPr>
        <p:spPr>
          <a:xfrm>
            <a:off x="1300480" y="5996852"/>
            <a:ext cx="325120" cy="325120"/>
          </a:xfrm>
          <a:prstGeom prst="ellipse">
            <a:avLst/>
          </a:prstGeom>
          <a:solidFill>
            <a:srgbClr val="D1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11" name="Picture 10" descr="A red and white background with a design&#10;&#10;Description automatically generated">
            <a:extLst>
              <a:ext uri="{FF2B5EF4-FFF2-40B4-BE49-F238E27FC236}">
                <a16:creationId xmlns="" xmlns:a16="http://schemas.microsoft.com/office/drawing/2014/main" id="{418E62F8-02A7-4379-A005-0EF5EC635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209" y="0"/>
            <a:ext cx="48163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8A0ADE9-7A46-486B-82F3-A690D904D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960" y="691233"/>
            <a:ext cx="5714683" cy="14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0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69E0535-6FD9-4D8F-80CA-FF7A96DB665F}"/>
              </a:ext>
            </a:extLst>
          </p:cNvPr>
          <p:cNvSpPr/>
          <p:nvPr userDrawn="1"/>
        </p:nvSpPr>
        <p:spPr>
          <a:xfrm>
            <a:off x="1" y="616018"/>
            <a:ext cx="128337" cy="1037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26" name="Picture 25" descr="A black and red background with a bird&#10;&#10;Description automatically generated">
            <a:extLst>
              <a:ext uri="{FF2B5EF4-FFF2-40B4-BE49-F238E27FC236}">
                <a16:creationId xmlns="" xmlns:a16="http://schemas.microsoft.com/office/drawing/2014/main" id="{7356EFA9-D406-4147-B1F7-82B217840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6824" y="0"/>
            <a:ext cx="3455176" cy="6858000"/>
          </a:xfrm>
          <a:prstGeom prst="rect">
            <a:avLst/>
          </a:prstGeom>
        </p:spPr>
      </p:pic>
      <p:sp>
        <p:nvSpPr>
          <p:cNvPr id="27" name="Google Shape;15;p13">
            <a:extLst>
              <a:ext uri="{FF2B5EF4-FFF2-40B4-BE49-F238E27FC236}">
                <a16:creationId xmlns="" xmlns:a16="http://schemas.microsoft.com/office/drawing/2014/main" id="{F5F3B15A-58C1-48A3-AB6A-E8A3A8F0B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36753"/>
            <a:ext cx="8707379" cy="40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19;p14">
            <a:extLst>
              <a:ext uri="{FF2B5EF4-FFF2-40B4-BE49-F238E27FC236}">
                <a16:creationId xmlns="" xmlns:a16="http://schemas.microsoft.com/office/drawing/2014/main" id="{A6353D6C-199F-4C21-9FC8-2D00FAAA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55;p1">
            <a:extLst>
              <a:ext uri="{FF2B5EF4-FFF2-40B4-BE49-F238E27FC236}">
                <a16:creationId xmlns="" xmlns:a16="http://schemas.microsoft.com/office/drawing/2014/main" id="{4544F053-DAFF-4191-A4FE-EAC318BF6A0C}"/>
              </a:ext>
            </a:extLst>
          </p:cNvPr>
          <p:cNvSpPr txBox="1"/>
          <p:nvPr userDrawn="1"/>
        </p:nvSpPr>
        <p:spPr>
          <a:xfrm>
            <a:off x="5039360" y="6381497"/>
            <a:ext cx="186024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33" b="0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333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6E2517-3805-41A0-9280-523D3C8CC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6400" b="1" i="0" u="none" strike="noStrike" cap="none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88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2" y="0"/>
            <a:ext cx="12181936" cy="6857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61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0.png"/><Relationship Id="rId5" Type="http://schemas.openxmlformats.org/officeDocument/2006/relationships/image" Target="../media/image34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0.png"/><Relationship Id="rId5" Type="http://schemas.openxmlformats.org/officeDocument/2006/relationships/image" Target="../media/image50.png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0.png"/><Relationship Id="rId5" Type="http://schemas.openxmlformats.org/officeDocument/2006/relationships/image" Target="../media/image200.png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883260" y="368988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Linear Circuit Analysis 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</a:t>
            </a: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x-none" sz="3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 – Spring 2025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DEEC26-75A9-F4A2-6948-691F17B753B2}"/>
              </a:ext>
            </a:extLst>
          </p:cNvPr>
          <p:cNvSpPr txBox="1"/>
          <p:nvPr/>
        </p:nvSpPr>
        <p:spPr>
          <a:xfrm>
            <a:off x="883260" y="2281519"/>
            <a:ext cx="8075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Equivalent Circuits for L and C </a:t>
            </a:r>
          </a:p>
          <a:p>
            <a:pPr algn="ctr">
              <a:defRPr/>
            </a:pPr>
            <a:r>
              <a:rPr lang="en-US" sz="44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with Initial Conditions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5394" y="342987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359447" y="3510116"/>
            <a:ext cx="4358564" cy="32113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36" y="1567903"/>
            <a:ext cx="3608687" cy="1761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6C0C0D8-B009-40BC-BC9A-2AA8B4B99AAD}"/>
              </a:ext>
            </a:extLst>
          </p:cNvPr>
          <p:cNvSpPr/>
          <p:nvPr/>
        </p:nvSpPr>
        <p:spPr>
          <a:xfrm>
            <a:off x="865394" y="1156787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A5561A3-9BBD-4E82-8421-B4D8AF200E31}"/>
              </a:ext>
            </a:extLst>
          </p:cNvPr>
          <p:cNvSpPr/>
          <p:nvPr/>
        </p:nvSpPr>
        <p:spPr>
          <a:xfrm>
            <a:off x="10655280" y="4660776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AFA5545-53BA-47EB-82DD-9A41D8DD2A9D}"/>
              </a:ext>
            </a:extLst>
          </p:cNvPr>
          <p:cNvCxnSpPr>
            <a:cxnSpLocks/>
          </p:cNvCxnSpPr>
          <p:nvPr/>
        </p:nvCxnSpPr>
        <p:spPr>
          <a:xfrm flipV="1">
            <a:off x="8883378" y="5115802"/>
            <a:ext cx="1771902" cy="51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6668F3-E2B5-40D5-A889-6DA4E37AA000}"/>
              </a:ext>
            </a:extLst>
          </p:cNvPr>
          <p:cNvSpPr txBox="1"/>
          <p:nvPr/>
        </p:nvSpPr>
        <p:spPr>
          <a:xfrm>
            <a:off x="8007449" y="5547863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A19C9C-BC41-487C-A4AB-DD8C8F89AC0B}"/>
              </a:ext>
            </a:extLst>
          </p:cNvPr>
          <p:cNvSpPr txBox="1"/>
          <p:nvPr/>
        </p:nvSpPr>
        <p:spPr>
          <a:xfrm>
            <a:off x="11016931" y="4692748"/>
            <a:ext cx="2328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C72AD0D2-5F0D-F714-138D-884034D96257}"/>
                  </a:ext>
                </a:extLst>
              </p:cNvPr>
              <p:cNvSpPr txBox="1"/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2AD0D2-5F0D-F714-138D-884034D9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1781C96-40D1-BB1A-8488-6BA6E8744D8B}"/>
                  </a:ext>
                </a:extLst>
              </p:cNvPr>
              <p:cNvSpPr txBox="1"/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81C96-40D1-BB1A-8488-6BA6E874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929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32378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03" y="963071"/>
            <a:ext cx="73977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For the circuit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, there was a current passing through the inductor before the switch (S1) closes at time (t=0).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The value of this current equals 3V.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Mathematically, we write this current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 = 3A, where “0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means the time just before “t=0”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8E9F55D-B1D3-5F46-9E93-1DDD0E6C1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3936" y="3828933"/>
            <a:ext cx="4356672" cy="186777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1073E7A-82D0-4541-A92E-F369C19473E9}"/>
              </a:ext>
            </a:extLst>
          </p:cNvPr>
          <p:cNvSpPr txBox="1"/>
          <p:nvPr/>
        </p:nvSpPr>
        <p:spPr>
          <a:xfrm>
            <a:off x="4756880" y="583429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183731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32378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0" y="967980"/>
            <a:ext cx="739775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Inductor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inductor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“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LI</a:t>
            </a:r>
            <a:r>
              <a:rPr lang="en-US" altLang="en-US" sz="2200" i="1" baseline="-30000" dirty="0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in the “S” domain</a:t>
            </a:r>
            <a:r>
              <a:rPr lang="en-US" altLang="en-US" sz="2200" dirty="0">
                <a:ea typeface="Times New Roman" panose="02020603050405020304" pitchFamily="18" charset="0"/>
              </a:rPr>
              <a:t>. The inductor itself is represented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learned before as “Ls” 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9EC7418-7330-1141-A1D4-667E76F54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4070" y="1264100"/>
            <a:ext cx="3040698" cy="2354263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957CABD-1C6B-0A41-8A97-131EACFE7A8B}"/>
              </a:ext>
            </a:extLst>
          </p:cNvPr>
          <p:cNvSpPr txBox="1"/>
          <p:nvPr/>
        </p:nvSpPr>
        <p:spPr>
          <a:xfrm>
            <a:off x="9147183" y="3609892"/>
            <a:ext cx="111447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A06E99A-C673-41B0-9EC3-CB2B85F0002F}"/>
              </a:ext>
            </a:extLst>
          </p:cNvPr>
          <p:cNvSpPr/>
          <p:nvPr/>
        </p:nvSpPr>
        <p:spPr>
          <a:xfrm>
            <a:off x="563556" y="3517575"/>
            <a:ext cx="63373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7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value of this current source, in this case, equals 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sz="22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)/s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the “S” domain. Additionally, 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inductor is represented as we learned before as “</a:t>
            </a:r>
            <a:r>
              <a:rPr lang="en-US" altLang="en-US" sz="22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83CDF0-541A-45CF-B36E-B583386D55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98746" y="4259728"/>
            <a:ext cx="3929698" cy="18864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31F5D8-5BD9-430E-841B-1536BA6E95B5}"/>
              </a:ext>
            </a:extLst>
          </p:cNvPr>
          <p:cNvSpPr txBox="1"/>
          <p:nvPr/>
        </p:nvSpPr>
        <p:spPr>
          <a:xfrm>
            <a:off x="8703132" y="6146144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37740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22B2724-437B-C748-A367-72C3D4D42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043" y="3603237"/>
            <a:ext cx="5197451" cy="237066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73BE934-1822-9447-A78A-6FAB42A9F0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4288" y="3603237"/>
            <a:ext cx="4560174" cy="219642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7383D938-8423-8842-B5D3-99A05C05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30" y="350450"/>
            <a:ext cx="713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3ADAF45-6EB7-412C-8D5C-E3974564CE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69814" y="1195779"/>
            <a:ext cx="3925889" cy="16249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D4342B5-22BB-4522-BA12-C086D74A696E}"/>
              </a:ext>
            </a:extLst>
          </p:cNvPr>
          <p:cNvCxnSpPr>
            <a:cxnSpLocks/>
          </p:cNvCxnSpPr>
          <p:nvPr/>
        </p:nvCxnSpPr>
        <p:spPr>
          <a:xfrm flipH="1">
            <a:off x="3185614" y="3005847"/>
            <a:ext cx="1259926" cy="509819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4E7E0131-B25B-40B1-93EE-96D10C9E054A}"/>
              </a:ext>
            </a:extLst>
          </p:cNvPr>
          <p:cNvCxnSpPr>
            <a:cxnSpLocks/>
          </p:cNvCxnSpPr>
          <p:nvPr/>
        </p:nvCxnSpPr>
        <p:spPr>
          <a:xfrm>
            <a:off x="6514288" y="2923895"/>
            <a:ext cx="981415" cy="591771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B028D0A-7E06-4C18-812C-F9515C3EF4CC}"/>
              </a:ext>
            </a:extLst>
          </p:cNvPr>
          <p:cNvSpPr txBox="1"/>
          <p:nvPr/>
        </p:nvSpPr>
        <p:spPr>
          <a:xfrm>
            <a:off x="4997258" y="2790403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0735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D280FF8F-620C-3849-BD59-0E5C0DA4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>
            <a:extLst>
              <a:ext uri="{FF2B5EF4-FFF2-40B4-BE49-F238E27FC236}">
                <a16:creationId xmlns="" xmlns:a16="http://schemas.microsoft.com/office/drawing/2014/main" id="{79BFDD3F-E24A-4142-854D-A7B08249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83" y="2797547"/>
            <a:ext cx="4225945" cy="20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="" xmlns:a16="http://schemas.microsoft.com/office/drawing/2014/main" id="{DE7A2A4F-08F0-3E4A-907B-C3C3A3344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Circuit shown, given that R=2 Ω, C=0.25F, L=1H,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Vin(t)=e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-4t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u(t)V,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en-US" sz="2800" b="0" i="1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)=0A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V</a:t>
                </a:r>
                <a:r>
                  <a:rPr kumimoji="0" lang="en-US" altLang="en-US" sz="2800" b="0" i="0" u="none" strike="noStrike" cap="none" normalizeH="0" baseline="-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)=1V, do the following: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1- Redraw the circuit in the S-domain, include the initial conditions.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(t) if </a:t>
                </a:r>
                <a:r>
                  <a:rPr kumimoji="0" lang="en-US" altLang="en-US" sz="28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Vc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+6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+13</m:t>
                        </m:r>
                      </m:den>
                    </m:f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E7A2A4F-08F0-3E4A-907B-C3C3A3344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blipFill>
                <a:blip r:embed="rId3"/>
                <a:stretch>
                  <a:fillRect l="-1160" t="-735" b="-17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181DB2-22DD-9A47-82B0-6B9D3CC658C7}"/>
              </a:ext>
            </a:extLst>
          </p:cNvPr>
          <p:cNvSpPr txBox="1"/>
          <p:nvPr/>
        </p:nvSpPr>
        <p:spPr>
          <a:xfrm>
            <a:off x="571500" y="35532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EE0CFF8-25B7-0B46-B294-A464B055CA7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8" t="4848" r="5058" b="60551"/>
          <a:stretch/>
        </p:blipFill>
        <p:spPr bwMode="auto">
          <a:xfrm>
            <a:off x="3797300" y="4660900"/>
            <a:ext cx="3404517" cy="1883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655827A-6F52-CE4E-AC52-1FD03044710C}"/>
              </a:ext>
            </a:extLst>
          </p:cNvPr>
          <p:cNvGrpSpPr/>
          <p:nvPr/>
        </p:nvGrpSpPr>
        <p:grpSpPr>
          <a:xfrm>
            <a:off x="571500" y="4432300"/>
            <a:ext cx="2946894" cy="2137312"/>
            <a:chOff x="6989956" y="2830286"/>
            <a:chExt cx="3846286" cy="2947341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B9EB7EDA-7AD4-624A-9DBD-048CE001B77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2" t="49379" r="5873"/>
            <a:stretch/>
          </p:blipFill>
          <p:spPr bwMode="auto">
            <a:xfrm>
              <a:off x="6989956" y="2961855"/>
              <a:ext cx="3846286" cy="281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FE4DC9F5-79A0-614B-A06F-50EE6D163810}"/>
                </a:ext>
              </a:extLst>
            </p:cNvPr>
            <p:cNvSpPr/>
            <p:nvPr/>
          </p:nvSpPr>
          <p:spPr>
            <a:xfrm>
              <a:off x="8374743" y="2830286"/>
              <a:ext cx="538356" cy="653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1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Step 1. </a:t>
                </a:r>
              </a:p>
              <a:p>
                <a:pPr lvl="0" algn="just"/>
                <a:r>
                  <a:rPr lang="en-US" dirty="0"/>
                  <a:t>- </a:t>
                </a:r>
                <a:r>
                  <a:rPr lang="en-US" sz="2400" dirty="0">
                    <a:latin typeface="Times" pitchFamily="2" charset="0"/>
                  </a:rPr>
                  <a:t>We have zero initial condition for the inductor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)=0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) as a result we are not going to replace it with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  <a:p>
                <a:pPr lvl="0" algn="just"/>
                <a:r>
                  <a:rPr lang="en-US" sz="2400" dirty="0">
                    <a:latin typeface="Times" pitchFamily="2" charset="0"/>
                  </a:rPr>
                  <a:t>- We have two options to redraw the circuit, we can use either the parallel combination or the series combination for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950" r="-950" b="-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C8E1CB-517D-AD42-906C-F86AE4DA5851}"/>
              </a:ext>
            </a:extLst>
          </p:cNvPr>
          <p:cNvPicPr/>
          <p:nvPr/>
        </p:nvPicPr>
        <p:blipFill rotWithShape="1">
          <a:blip r:embed="rId4"/>
          <a:srcRect t="8299"/>
          <a:stretch/>
        </p:blipFill>
        <p:spPr bwMode="auto">
          <a:xfrm>
            <a:off x="670265" y="3697517"/>
            <a:ext cx="4761583" cy="2020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9F0122-5715-5C48-B958-04F36926EA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254" y="2996255"/>
            <a:ext cx="4066419" cy="26358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8F83196-BF1B-3E4E-A28D-50412944756E}"/>
              </a:ext>
            </a:extLst>
          </p:cNvPr>
          <p:cNvSpPr/>
          <p:nvPr/>
        </p:nvSpPr>
        <p:spPr>
          <a:xfrm>
            <a:off x="316375" y="5967215"/>
            <a:ext cx="9824298" cy="6704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 is based on your preference to choose which circuit to work on. Please choose the circuit that makes you analysis easier and short.</a:t>
            </a:r>
            <a:endParaRPr lang="en-CA" sz="1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9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1BD2FFC-58B8-1D42-8B9D-9F310D6FFCF9}"/>
              </a:ext>
            </a:extLst>
          </p:cNvPr>
          <p:cNvSpPr/>
          <p:nvPr/>
        </p:nvSpPr>
        <p:spPr>
          <a:xfrm>
            <a:off x="340981" y="302805"/>
            <a:ext cx="10735991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60093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2400" b="1" dirty="0">
                <a:latin typeface="Cambria" panose="02040503050406030204" pitchFamily="18" charset="0"/>
              </a:rPr>
              <a:t>Let’s use nodal analysis as the required signal is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we have one node to analyze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which results in one equation.</a:t>
            </a:r>
            <a:r>
              <a:rPr lang="en-CA" sz="2400" b="1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="1" baseline="-25000" dirty="0">
                <a:latin typeface="Cambria" panose="02040503050406030204" pitchFamily="18" charset="0"/>
              </a:rPr>
              <a:t>C</a:t>
            </a:r>
            <a:r>
              <a:rPr lang="en-US" sz="2400" b="1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917D57-C309-EA4D-BD3B-7FFC2F554D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21" y="1651596"/>
            <a:ext cx="4565421" cy="19018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4D299FD9-D513-9948-BF0C-2CD541022612}"/>
                  </a:ext>
                </a:extLst>
              </p:cNvPr>
              <p:cNvSpPr/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−0.25=0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299FD9-D513-9948-BF0C-2CD541022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390F84F3-3DC2-5841-896D-383B01861160}"/>
                  </a:ext>
                </a:extLst>
              </p:cNvPr>
              <p:cNvSpPr/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−0.25=0</m:t>
                      </m:r>
                    </m:oMath>
                  </m:oMathPara>
                </a14:m>
                <a:endParaRPr lang="en-CA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0F84F3-3DC2-5841-896D-383B01861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535F93C-6FD2-9846-AC46-5C4FDC0722E8}"/>
                  </a:ext>
                </a:extLst>
              </p:cNvPr>
              <p:cNvSpPr/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Isolate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on one side, the rest of terms should go to the other side.</a:t>
                </a:r>
                <a:endParaRPr lang="en-CA" sz="2000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35F93C-6FD2-9846-AC46-5C4FDC07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  <a:blipFill>
                <a:blip r:embed="rId5"/>
                <a:stretch>
                  <a:fillRect l="-791" t="-7463" b="-23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39399D5D-A25A-C442-B3A5-AB36800DDAC5}"/>
                  </a:ext>
                </a:extLst>
              </p:cNvPr>
              <p:cNvSpPr/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[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]=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+2)(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399D5D-A25A-C442-B3A5-AB36800DD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58B2E6D-49B2-2144-8B69-678D461F78E5}"/>
              </a:ext>
            </a:extLst>
          </p:cNvPr>
          <p:cNvSpPr/>
          <p:nvPr/>
        </p:nvSpPr>
        <p:spPr>
          <a:xfrm>
            <a:off x="304800" y="5850207"/>
            <a:ext cx="104828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Apply common denominator to the left-hand side, no need to do it to the right-hand side as we will be doing partial fraction later on anyways (you can do it if you want).</a:t>
            </a:r>
            <a:r>
              <a:rPr lang="en-CA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3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1EF45EC7-C894-7443-AC93-19F0B24D6EC0}"/>
                  </a:ext>
                </a:extLst>
              </p:cNvPr>
              <p:cNvSpPr/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+0.25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0.25∗4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F45EC7-C894-7443-AC93-19F0B24D6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  <a:blipFill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2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B8C0C29A-876D-4746-9E3F-084C30E10D76}"/>
                  </a:ext>
                </a:extLst>
              </p:cNvPr>
              <p:cNvSpPr/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𝑉𝑐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+13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C0C29A-876D-4746-9E3F-084C30E1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980748E4-57AA-EC40-883F-6E79A40491D0}"/>
                  </a:ext>
                </a:extLst>
              </p:cNvPr>
              <p:cNvSpPr txBox="1"/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Step 3.</a:t>
                </a:r>
                <a:endParaRPr lang="en-US" dirty="0">
                  <a:solidFill>
                    <a:srgbClr val="0000FF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By factorizing the 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000" b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US" sz="2000" b="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) using the calculator, use mode 5 then 3</a:t>
                </a:r>
                <a:endParaRPr lang="en-CA" sz="2000" dirty="0">
                  <a:latin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=−2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A" sz="2000" dirty="0">
                    <a:latin typeface="Cambria" panose="02040503050406030204" pitchFamily="18" charset="0"/>
                  </a:rPr>
                  <a:t>      </a:t>
                </a:r>
                <a:r>
                  <a:rPr lang="en-US" sz="2000" dirty="0">
                    <a:latin typeface="Cambria" panose="02040503050406030204" pitchFamily="18" charset="0"/>
                  </a:rPr>
                  <a:t>Since we have complex roots</a:t>
                </a:r>
                <a:endParaRPr lang="en-CA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748E4-57AA-EC40-883F-6E79A404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blipFill>
                <a:blip r:embed="rId3"/>
                <a:stretch>
                  <a:fillRect l="-1152" t="-2679"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E2C6EA2E-1146-8D4F-A935-29C4A0A15118}"/>
                  </a:ext>
                </a:extLst>
              </p:cNvPr>
              <p:cNvSpPr/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+2+4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2E74B5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solidFill>
                                <a:srgbClr val="C45911"/>
                              </a:solidFill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𝑆𝑖𝑛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C6EA2E-1146-8D4F-A935-29C4A0A15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0FEB020-3153-594E-9247-322F0A4978DC}"/>
              </a:ext>
            </a:extLst>
          </p:cNvPr>
          <p:cNvSpPr/>
          <p:nvPr/>
        </p:nvSpPr>
        <p:spPr>
          <a:xfrm>
            <a:off x="374253" y="5284309"/>
            <a:ext cx="3514845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 inverse Laplace Transform</a:t>
            </a:r>
            <a:endParaRPr lang="en-CA" sz="16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38A3CF5-B9E3-684F-A044-4E6660762495}"/>
              </a:ext>
            </a:extLst>
          </p:cNvPr>
          <p:cNvCxnSpPr>
            <a:cxnSpLocks/>
          </p:cNvCxnSpPr>
          <p:nvPr/>
        </p:nvCxnSpPr>
        <p:spPr>
          <a:xfrm>
            <a:off x="2398913" y="1718870"/>
            <a:ext cx="173620" cy="2835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4596917-9362-B344-A97C-0328C2A78114}"/>
              </a:ext>
            </a:extLst>
          </p:cNvPr>
          <p:cNvCxnSpPr>
            <a:cxnSpLocks/>
          </p:cNvCxnSpPr>
          <p:nvPr/>
        </p:nvCxnSpPr>
        <p:spPr>
          <a:xfrm flipH="1">
            <a:off x="1631126" y="1740869"/>
            <a:ext cx="131182" cy="2592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E7FAF6-ADC6-734B-8882-80E12B6AFAA2}"/>
              </a:ext>
            </a:extLst>
          </p:cNvPr>
          <p:cNvSpPr txBox="1"/>
          <p:nvPr/>
        </p:nvSpPr>
        <p:spPr>
          <a:xfrm>
            <a:off x="1111132" y="200012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AE682C-384A-4749-AE3C-0EA66BF53695}"/>
              </a:ext>
            </a:extLst>
          </p:cNvPr>
          <p:cNvSpPr txBox="1"/>
          <p:nvPr/>
        </p:nvSpPr>
        <p:spPr>
          <a:xfrm>
            <a:off x="2308678" y="20001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b=3</a:t>
            </a:r>
          </a:p>
        </p:txBody>
      </p:sp>
    </p:spTree>
    <p:extLst>
      <p:ext uri="{BB962C8B-B14F-4D97-AF65-F5344CB8AC3E}">
        <p14:creationId xmlns:p14="http://schemas.microsoft.com/office/powerpoint/2010/main" val="400308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066" y="233521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6972" y="917874"/>
            <a:ext cx="81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(s) in the following circuit in terms of R, L, C and Vin(s), consider the initial conditions.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97066" y="1748871"/>
            <a:ext cx="4970206" cy="243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7846" y="4608916"/>
            <a:ext cx="2839451" cy="198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4390" y="4608916"/>
            <a:ext cx="2585622" cy="18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7464" y="558856"/>
            <a:ext cx="483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Announcement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589500"/>
            <a:ext cx="8691373" cy="156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GCA2 – Group Week 11 Lecture 2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PD2 due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25689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3366" y="172088"/>
            <a:ext cx="11498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Step 1.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Draw equivalent circuits accounting for Initial conditions  in the </a:t>
            </a:r>
            <a:r>
              <a:rPr lang="en-US" sz="2400" i="1" dirty="0">
                <a:latin typeface="Cambria" panose="02040503050406030204" pitchFamily="18" charset="0"/>
              </a:rPr>
              <a:t>s</a:t>
            </a:r>
            <a:r>
              <a:rPr lang="en-US" sz="2400" dirty="0">
                <a:latin typeface="Cambria" panose="02040503050406030204" pitchFamily="18" charset="0"/>
              </a:rPr>
              <a:t> domain.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6B7C526-CD19-4DF4-8137-086E31C4A030}"/>
              </a:ext>
            </a:extLst>
          </p:cNvPr>
          <p:cNvGrpSpPr/>
          <p:nvPr/>
        </p:nvGrpSpPr>
        <p:grpSpPr>
          <a:xfrm>
            <a:off x="2937659" y="1339603"/>
            <a:ext cx="5126571" cy="2089397"/>
            <a:chOff x="6230371" y="935377"/>
            <a:chExt cx="5249063" cy="226858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783C6FF8-ABA8-4951-AB1C-6CCDB7BE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371" y="935377"/>
              <a:ext cx="5249063" cy="22685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779647ED-046F-4F2B-A39C-4B6FDDE21FBE}"/>
                    </a:ext>
                  </a:extLst>
                </p:cNvPr>
                <p:cNvSpPr txBox="1"/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9647ED-046F-4F2B-A39C-4B6FDDE21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22A767F0-C831-486D-A18D-4A705AA61B28}"/>
                    </a:ext>
                  </a:extLst>
                </p:cNvPr>
                <p:cNvSpPr txBox="1"/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A767F0-C831-486D-A18D-4A705AA61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9901AC2-FABA-4541-8800-CB1B9FBBEB11}"/>
              </a:ext>
            </a:extLst>
          </p:cNvPr>
          <p:cNvSpPr/>
          <p:nvPr/>
        </p:nvSpPr>
        <p:spPr>
          <a:xfrm>
            <a:off x="693366" y="3361750"/>
            <a:ext cx="11010529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Move the voltage source associated with the inductor to the left so that there are two voltage sources driving the circuit.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83A0E10-9F02-4380-BF4A-9E11CD816DD3}"/>
              </a:ext>
            </a:extLst>
          </p:cNvPr>
          <p:cNvGrpSpPr/>
          <p:nvPr/>
        </p:nvGrpSpPr>
        <p:grpSpPr>
          <a:xfrm>
            <a:off x="2079704" y="4504835"/>
            <a:ext cx="6292431" cy="2247900"/>
            <a:chOff x="2079704" y="4288981"/>
            <a:chExt cx="6292431" cy="224790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E735467-ACAF-4241-9E0F-7BED71ED13DC}"/>
                </a:ext>
              </a:extLst>
            </p:cNvPr>
            <p:cNvGrpSpPr/>
            <p:nvPr/>
          </p:nvGrpSpPr>
          <p:grpSpPr>
            <a:xfrm>
              <a:off x="2079704" y="4288981"/>
              <a:ext cx="6292431" cy="2247900"/>
              <a:chOff x="5163372" y="4285372"/>
              <a:chExt cx="6292431" cy="22479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4A8546B0-FD2A-4EF2-84DD-AD7322C790D6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92431" cy="2247900"/>
                <a:chOff x="5624512" y="3784596"/>
                <a:chExt cx="6292431" cy="224790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="" xmlns:a16="http://schemas.microsoft.com/office/drawing/2014/main" id="{CD8C785B-89A3-4B45-978E-BB07E1817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0068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="" xmlns:a16="http://schemas.microsoft.com/office/drawing/2014/main" id="{B26EE0CE-D17C-4655-ABC0-FBB5AFCBE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11B74AEA-D3A2-418F-B0D6-A87AA1B53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2081422-86AB-4414-BCB6-FED71ACD9075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881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460" y="664512"/>
            <a:ext cx="4947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aseline="-25000" dirty="0">
                <a:latin typeface="Cambria" panose="02040503050406030204" pitchFamily="18" charset="0"/>
              </a:rPr>
              <a:t>C</a:t>
            </a:r>
            <a:r>
              <a:rPr lang="en-US" sz="2400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16370" y="3357894"/>
            <a:ext cx="8493632" cy="1223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016370" y="5080924"/>
            <a:ext cx="10341903" cy="14863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6843F7F-7966-44FD-8F13-42E6F2A68F8B}"/>
              </a:ext>
            </a:extLst>
          </p:cNvPr>
          <p:cNvGrpSpPr/>
          <p:nvPr/>
        </p:nvGrpSpPr>
        <p:grpSpPr>
          <a:xfrm>
            <a:off x="5493706" y="1033880"/>
            <a:ext cx="6283865" cy="2247900"/>
            <a:chOff x="2079704" y="4288981"/>
            <a:chExt cx="6283865" cy="22479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004FF258-D667-48D2-A15F-8B154283FBAA}"/>
                </a:ext>
              </a:extLst>
            </p:cNvPr>
            <p:cNvGrpSpPr/>
            <p:nvPr/>
          </p:nvGrpSpPr>
          <p:grpSpPr>
            <a:xfrm>
              <a:off x="2079704" y="4288981"/>
              <a:ext cx="6283865" cy="2247900"/>
              <a:chOff x="5163372" y="4285372"/>
              <a:chExt cx="6283865" cy="22479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CAC47923-DD77-4A1C-8ADA-C10034870ADE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83865" cy="2247900"/>
                <a:chOff x="5624512" y="3784596"/>
                <a:chExt cx="6283865" cy="22479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="" xmlns:a16="http://schemas.microsoft.com/office/drawing/2014/main" id="{5E0D07FE-567B-4B2E-9E73-6693FF6B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31502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="" xmlns:a16="http://schemas.microsoft.com/office/drawing/2014/main" id="{558FE795-C1EE-4AF9-9753-5D8E9BFB0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D9DB0A0A-F102-472C-8052-8046319FD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84A73C9A-81B6-422B-B22E-F849D184641D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A2E72E2-F6B2-4F6C-9210-B0A351D4D564}"/>
              </a:ext>
            </a:extLst>
          </p:cNvPr>
          <p:cNvSpPr/>
          <p:nvPr/>
        </p:nvSpPr>
        <p:spPr>
          <a:xfrm>
            <a:off x="6969448" y="894945"/>
            <a:ext cx="1707624" cy="82681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460" y="664512"/>
            <a:ext cx="4947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aseline="-25000" dirty="0">
                <a:latin typeface="Cambria" panose="02040503050406030204" pitchFamily="18" charset="0"/>
              </a:rPr>
              <a:t>C</a:t>
            </a:r>
            <a:r>
              <a:rPr lang="en-US" sz="2400" dirty="0">
                <a:latin typeface="Cambria" panose="02040503050406030204" pitchFamily="18" charset="0"/>
              </a:rPr>
              <a:t> (s)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6843F7F-7966-44FD-8F13-42E6F2A68F8B}"/>
              </a:ext>
            </a:extLst>
          </p:cNvPr>
          <p:cNvGrpSpPr/>
          <p:nvPr/>
        </p:nvGrpSpPr>
        <p:grpSpPr>
          <a:xfrm>
            <a:off x="5493706" y="1033880"/>
            <a:ext cx="6283865" cy="2247900"/>
            <a:chOff x="2079704" y="4288981"/>
            <a:chExt cx="6283865" cy="22479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004FF258-D667-48D2-A15F-8B154283FBAA}"/>
                </a:ext>
              </a:extLst>
            </p:cNvPr>
            <p:cNvGrpSpPr/>
            <p:nvPr/>
          </p:nvGrpSpPr>
          <p:grpSpPr>
            <a:xfrm>
              <a:off x="2079704" y="4288981"/>
              <a:ext cx="6283865" cy="2247900"/>
              <a:chOff x="5163372" y="4285372"/>
              <a:chExt cx="6283865" cy="22479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CAC47923-DD77-4A1C-8ADA-C10034870ADE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83865" cy="2247900"/>
                <a:chOff x="5624512" y="3784596"/>
                <a:chExt cx="6283865" cy="22479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="" xmlns:a16="http://schemas.microsoft.com/office/drawing/2014/main" id="{5E0D07FE-567B-4B2E-9E73-6693FF6B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1502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="" xmlns:a16="http://schemas.microsoft.com/office/drawing/2014/main" id="{558FE795-C1EE-4AF9-9753-5D8E9BFB0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D9DB0A0A-F102-472C-8052-8046319FD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84A73C9A-81B6-422B-B22E-F849D184641D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A2E72E2-F6B2-4F6C-9210-B0A351D4D564}"/>
              </a:ext>
            </a:extLst>
          </p:cNvPr>
          <p:cNvSpPr/>
          <p:nvPr/>
        </p:nvSpPr>
        <p:spPr>
          <a:xfrm>
            <a:off x="6969448" y="894945"/>
            <a:ext cx="1707624" cy="82681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80585" y="3328496"/>
                <a:ext cx="9634654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</a:rPr>
                            <m:t>𝑳𝒔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𝑹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𝑽</m:t>
                          </m:r>
                          <m:r>
                            <a:rPr lang="en-US" sz="2800" b="1" i="1" baseline="-25000" smtClean="0">
                              <a:latin typeface="Cambria Math"/>
                            </a:rPr>
                            <m:t>𝒄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𝑽𝒊𝒏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𝑳𝒊𝑳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2800" b="1" i="1" baseline="30000" smtClean="0">
                                  <a:latin typeface="Cambria Math"/>
                                </a:rPr>
                                <m:t>−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𝑪𝒗𝑪</m:t>
                      </m:r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2800" b="1" i="1" baseline="30000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𝑪𝒔𝑽𝒄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5" y="3328496"/>
                <a:ext cx="9634654" cy="90896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50018" y="5241073"/>
                <a:ext cx="11195825" cy="73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/>
                              </a:rPr>
                              <m:t>𝑳𝑪𝒔</m:t>
                            </m:r>
                            <m:r>
                              <a:rPr lang="en-US" sz="2800" b="1" i="1" baseline="30000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𝑪𝑹𝒔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/>
                              </a:rPr>
                              <m:t>𝑳𝒔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en-US" sz="2800" b="1" i="0" smtClean="0">
                        <a:latin typeface="Cambria Math"/>
                      </a:rPr>
                      <m:t>𝐕</m:t>
                    </m:r>
                    <m:r>
                      <a:rPr lang="en-US" sz="2800" b="1" i="0" baseline="-25000" smtClean="0">
                        <a:latin typeface="Cambria Math"/>
                      </a:rPr>
                      <m:t>𝐜</m:t>
                    </m:r>
                    <m:r>
                      <a:rPr lang="en-US" sz="2800" b="1" i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𝑳𝒔</m:t>
                        </m:r>
                        <m:r>
                          <a:rPr lang="en-US" sz="2800" b="1" i="1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𝑹</m:t>
                        </m:r>
                      </m:den>
                    </m:f>
                    <m:r>
                      <a:rPr lang="en-US" sz="2800" b="1" i="1" smtClean="0">
                        <a:latin typeface="Cambria Math"/>
                      </a:rPr>
                      <m:t>𝑽</m:t>
                    </m:r>
                    <m:r>
                      <a:rPr lang="en-US" sz="2800" b="1" i="1" baseline="-25000" smtClean="0">
                        <a:latin typeface="Cambria Math"/>
                      </a:rPr>
                      <m:t>𝒊𝒏</m:t>
                    </m:r>
                    <m:r>
                      <a:rPr lang="en-US" sz="28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𝑳𝒔</m:t>
                        </m:r>
                        <m:r>
                          <a:rPr lang="en-US" sz="2800" b="1" i="1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𝑹</m:t>
                        </m:r>
                      </m:den>
                    </m:f>
                    <m:r>
                      <a:rPr lang="en-US" sz="2800" b="1" i="1" smtClean="0">
                        <a:latin typeface="Cambria Math"/>
                      </a:rPr>
                      <m:t> </m:t>
                    </m:r>
                    <m:r>
                      <a:rPr lang="en-US" sz="2800" b="1" i="1" smtClean="0">
                        <a:latin typeface="Cambria Math"/>
                      </a:rPr>
                      <m:t>𝑳𝒊𝑳</m:t>
                    </m:r>
                    <m:r>
                      <a:rPr lang="en-US" sz="2800" b="1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800" b="1" i="1" baseline="30000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+</m:t>
                    </m:r>
                    <m:r>
                      <a:rPr lang="en-US" sz="2800" b="1" i="1" smtClean="0">
                        <a:latin typeface="Cambria Math"/>
                      </a:rPr>
                      <m:t>𝑪𝒗𝑪</m:t>
                    </m:r>
                  </m:oMath>
                </a14:m>
                <a:r>
                  <a:rPr lang="en-US" sz="2800" b="1" dirty="0" smtClean="0"/>
                  <a:t>(0</a:t>
                </a:r>
                <a:r>
                  <a:rPr lang="en-US" sz="2800" b="1" baseline="38000" dirty="0" smtClean="0"/>
                  <a:t>-</a:t>
                </a:r>
                <a:r>
                  <a:rPr lang="en-US" sz="2800" b="1" dirty="0" smtClean="0"/>
                  <a:t>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18" y="5241073"/>
                <a:ext cx="11195825" cy="734047"/>
              </a:xfrm>
              <a:prstGeom prst="rect">
                <a:avLst/>
              </a:prstGeom>
              <a:blipFill rotWithShape="1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93180" y="200722"/>
            <a:ext cx="30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2862" y="1783418"/>
            <a:ext cx="3894496" cy="179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147358" y="1697647"/>
            <a:ext cx="7097165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91014" y="2352908"/>
                <a:ext cx="11173522" cy="122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𝑽</m:t>
                    </m:r>
                    <m:r>
                      <a:rPr lang="en-US" sz="3200" b="1" i="1" baseline="-25000" smtClean="0">
                        <a:latin typeface="Cambria Math"/>
                      </a:rPr>
                      <m:t>𝒄</m:t>
                    </m:r>
                    <m:r>
                      <a:rPr lang="en-US" sz="3200" b="1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3200" b="1" dirty="0" smtClean="0"/>
                  <a:t>V</a:t>
                </a:r>
                <a:r>
                  <a:rPr lang="en-US" sz="3200" b="1" baseline="-25000" dirty="0" smtClean="0"/>
                  <a:t>in</a:t>
                </a:r>
                <a:r>
                  <a:rPr lang="en-US" sz="3200" b="1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𝒄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𝒊</m:t>
                    </m:r>
                    <m:r>
                      <a:rPr lang="en-US" sz="3200" b="1" i="1" baseline="-25000" smtClean="0"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 </m:t>
                    </m:r>
                    <m:r>
                      <a:rPr lang="en-US" sz="3200" b="1" i="1" smtClean="0">
                        <a:latin typeface="Cambria Math"/>
                      </a:rPr>
                      <m:t>𝒗𝒄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𝟎</m:t>
                    </m:r>
                    <m:r>
                      <a:rPr lang="en-US" sz="3200" b="1" i="1" baseline="30000" smtClean="0"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4" y="2352908"/>
                <a:ext cx="11173522" cy="12204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93180" y="680224"/>
            <a:ext cx="40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211" y="957541"/>
            <a:ext cx="8493822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Given that R = 2 Ω, C = 0.25 F, L = 0.25 H,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(1− e</a:t>
            </a:r>
            <a:r>
              <a:rPr lang="en-US" sz="24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−4t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)u(t), I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(0)=1A and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(0)=1V. Compute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46200" y="4616925"/>
            <a:ext cx="6135488" cy="1589751"/>
            <a:chOff x="1576525" y="4100066"/>
            <a:chExt cx="6135488" cy="1589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lum bright="-20000" contrast="40000"/>
            </a:blip>
            <a:srcRect r="37723"/>
            <a:stretch/>
          </p:blipFill>
          <p:spPr>
            <a:xfrm>
              <a:off x="1576525" y="4254130"/>
              <a:ext cx="6031973" cy="14356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b="1" dirty="0"/>
                    <a:t>(</a:t>
                  </a:r>
                  <a14:m>
                    <m:oMath xmlns:m="http://schemas.openxmlformats.org/officeDocument/2006/math"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a14:m>
                  <a:r>
                    <a:rPr lang="en-US" sz="4000" b="1" dirty="0"/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6312" t="-14407" r="-5980" b="-34746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09134" y="2485229"/>
            <a:ext cx="9059486" cy="1784939"/>
            <a:chOff x="809134" y="1881380"/>
            <a:chExt cx="9059486" cy="17849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14664"/>
            <a:stretch/>
          </p:blipFill>
          <p:spPr>
            <a:xfrm>
              <a:off x="809134" y="1881380"/>
              <a:ext cx="9059486" cy="17849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9858" y="2048710"/>
              <a:ext cx="1525763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4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06210" y="306250"/>
            <a:ext cx="40659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 cont.</a:t>
            </a:r>
          </a:p>
        </p:txBody>
      </p:sp>
    </p:spTree>
    <p:extLst>
      <p:ext uri="{BB962C8B-B14F-4D97-AF65-F5344CB8AC3E}">
        <p14:creationId xmlns:p14="http://schemas.microsoft.com/office/powerpoint/2010/main" val="322189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211" y="957541"/>
            <a:ext cx="8493822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Given that R = 2 Ω, C = 0.25 F, L = 0.25 H,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(1− e</a:t>
            </a:r>
            <a:r>
              <a:rPr lang="en-US" sz="24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−4t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)u(t), I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(0)=1A and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(0)=1V. Compute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6210" y="306250"/>
            <a:ext cx="40659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82391" y="2341756"/>
                <a:ext cx="8965580" cy="105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/>
                  <a:t>V</a:t>
                </a:r>
                <a:r>
                  <a:rPr lang="en-US" sz="4000" b="1" baseline="-25000" dirty="0" smtClean="0"/>
                  <a:t>c</a:t>
                </a:r>
                <a:r>
                  <a:rPr lang="en-US" sz="40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</m:den>
                        </m:f>
                        <m:r>
                          <a:rPr lang="en-US" sz="4000" b="1" i="1" smtClean="0">
                            <a:latin typeface="Cambria Math"/>
                          </a:rPr>
                          <m:t> − </m:t>
                        </m:r>
                        <m:f>
                          <m:f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𝟒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(</m:t>
                        </m:r>
                        <m:r>
                          <a:rPr lang="en-US" sz="40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4000" b="1" i="1" smtClean="0">
                            <a:latin typeface="Cambria Math"/>
                          </a:rPr>
                          <m:t>+</m:t>
                        </m:r>
                        <m:r>
                          <a:rPr lang="en-US" sz="4000" b="1" i="1" smtClean="0">
                            <a:latin typeface="Cambria Math"/>
                          </a:rPr>
                          <m:t>𝟖</m:t>
                        </m:r>
                        <m:r>
                          <a:rPr lang="en-US" sz="4000" b="1" i="1" smtClean="0">
                            <a:latin typeface="Cambria Math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91" y="2341756"/>
                <a:ext cx="8965580" cy="1059201"/>
              </a:xfrm>
              <a:prstGeom prst="rect">
                <a:avLst/>
              </a:prstGeom>
              <a:blipFill rotWithShape="1">
                <a:blip r:embed="rId2"/>
                <a:stretch>
                  <a:fillRect l="-2379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1015" y="4572000"/>
                <a:ext cx="9445083" cy="1099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𝟏𝟔</m:t>
                          </m:r>
                        </m:num>
                        <m:den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4572000"/>
                <a:ext cx="9445083" cy="10999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430966" y="111512"/>
            <a:ext cx="333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7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974" y="494352"/>
            <a:ext cx="8820165" cy="1784939"/>
            <a:chOff x="423973" y="636718"/>
            <a:chExt cx="8820165" cy="1784939"/>
          </a:xfrm>
        </p:grpSpPr>
        <p:grpSp>
          <p:nvGrpSpPr>
            <p:cNvPr id="6" name="Group 5"/>
            <p:cNvGrpSpPr/>
            <p:nvPr/>
          </p:nvGrpSpPr>
          <p:grpSpPr>
            <a:xfrm>
              <a:off x="1162460" y="786796"/>
              <a:ext cx="6135488" cy="1634860"/>
              <a:chOff x="1576525" y="4100066"/>
              <a:chExt cx="6135488" cy="16348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r="37723"/>
              <a:stretch/>
            </p:blipFill>
            <p:spPr>
              <a:xfrm>
                <a:off x="1576525" y="4299239"/>
                <a:ext cx="6031973" cy="14356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b="1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en-US" sz="4000" b="1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4407" b="-34746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89420"/>
            <a:stretch/>
          </p:blipFill>
          <p:spPr>
            <a:xfrm>
              <a:off x="423973" y="636718"/>
              <a:ext cx="1166426" cy="178493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194433" y="831906"/>
              <a:ext cx="2049705" cy="1589751"/>
              <a:chOff x="5593296" y="4100066"/>
              <a:chExt cx="2049705" cy="15897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5593296" y="4254130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821063" y="4100066"/>
                <a:ext cx="1821938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1" r="16460" b="56437"/>
          <a:stretch/>
        </p:blipFill>
        <p:spPr>
          <a:xfrm>
            <a:off x="480503" y="2625746"/>
            <a:ext cx="7411996" cy="124238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867289" y="2485013"/>
            <a:ext cx="3844208" cy="1430365"/>
            <a:chOff x="7042336" y="5129725"/>
            <a:chExt cx="3633789" cy="1596167"/>
          </a:xfrm>
        </p:grpSpPr>
        <p:grpSp>
          <p:nvGrpSpPr>
            <p:cNvPr id="18" name="Group 17"/>
            <p:cNvGrpSpPr/>
            <p:nvPr/>
          </p:nvGrpSpPr>
          <p:grpSpPr>
            <a:xfrm>
              <a:off x="7042336" y="5137478"/>
              <a:ext cx="1621767" cy="1568314"/>
              <a:chOff x="7456401" y="8450748"/>
              <a:chExt cx="1621767" cy="156831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647" r="41609"/>
              <a:stretch/>
            </p:blipFill>
            <p:spPr>
              <a:xfrm>
                <a:off x="7456401" y="8583375"/>
                <a:ext cx="1621767" cy="1435687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736129" y="8450748"/>
                <a:ext cx="134203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1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660923" y="5129725"/>
              <a:ext cx="2015202" cy="1596167"/>
              <a:chOff x="7059786" y="8397885"/>
              <a:chExt cx="2015202" cy="1596167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7059786" y="8558365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253050" y="8397885"/>
                <a:ext cx="1821938" cy="7078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3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CB24680E-7B89-4226-8C75-78973A1AFF33}"/>
              </a:ext>
            </a:extLst>
          </p:cNvPr>
          <p:cNvSpPr/>
          <p:nvPr/>
        </p:nvSpPr>
        <p:spPr>
          <a:xfrm>
            <a:off x="2691401" y="798495"/>
            <a:ext cx="1617952" cy="1609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AFCD8D7-68FC-4D02-AD26-EC9C5A62B56F}"/>
              </a:ext>
            </a:extLst>
          </p:cNvPr>
          <p:cNvSpPr/>
          <p:nvPr/>
        </p:nvSpPr>
        <p:spPr>
          <a:xfrm>
            <a:off x="1604502" y="2528343"/>
            <a:ext cx="4134256" cy="155524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797B567-6B7D-48E7-9689-2028D94E1B5E}"/>
              </a:ext>
            </a:extLst>
          </p:cNvPr>
          <p:cNvCxnSpPr>
            <a:cxnSpLocks/>
          </p:cNvCxnSpPr>
          <p:nvPr/>
        </p:nvCxnSpPr>
        <p:spPr>
          <a:xfrm flipH="1">
            <a:off x="3151762" y="2417955"/>
            <a:ext cx="223736" cy="11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5C9B219D-0CBD-4151-B3EA-F31B34A85D70}"/>
              </a:ext>
            </a:extLst>
          </p:cNvPr>
          <p:cNvCxnSpPr/>
          <p:nvPr/>
        </p:nvCxnSpPr>
        <p:spPr>
          <a:xfrm flipH="1">
            <a:off x="8163215" y="2628823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FE8C7CE-13EB-4134-A5ED-26AAF2A6D84A}"/>
              </a:ext>
            </a:extLst>
          </p:cNvPr>
          <p:cNvCxnSpPr/>
          <p:nvPr/>
        </p:nvCxnSpPr>
        <p:spPr>
          <a:xfrm flipH="1">
            <a:off x="2229422" y="2635662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57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5381" y="5542235"/>
                <a:ext cx="7708675" cy="5350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3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1" y="5542235"/>
                <a:ext cx="7708675" cy="5350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="" xmlns:a16="http://schemas.microsoft.com/office/drawing/2014/main" id="{CB24680E-7B89-4226-8C75-78973A1AFF33}"/>
              </a:ext>
            </a:extLst>
          </p:cNvPr>
          <p:cNvSpPr/>
          <p:nvPr/>
        </p:nvSpPr>
        <p:spPr>
          <a:xfrm>
            <a:off x="2691401" y="798495"/>
            <a:ext cx="1617952" cy="1609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AFCD8D7-68FC-4D02-AD26-EC9C5A62B56F}"/>
              </a:ext>
            </a:extLst>
          </p:cNvPr>
          <p:cNvSpPr/>
          <p:nvPr/>
        </p:nvSpPr>
        <p:spPr>
          <a:xfrm>
            <a:off x="1604502" y="2485145"/>
            <a:ext cx="4134256" cy="155524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797B567-6B7D-48E7-9689-2028D94E1B5E}"/>
              </a:ext>
            </a:extLst>
          </p:cNvPr>
          <p:cNvCxnSpPr>
            <a:cxnSpLocks/>
          </p:cNvCxnSpPr>
          <p:nvPr/>
        </p:nvCxnSpPr>
        <p:spPr>
          <a:xfrm flipH="1">
            <a:off x="3151762" y="2417955"/>
            <a:ext cx="223736" cy="11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5C9B219D-0CBD-4151-B3EA-F31B34A85D70}"/>
              </a:ext>
            </a:extLst>
          </p:cNvPr>
          <p:cNvCxnSpPr/>
          <p:nvPr/>
        </p:nvCxnSpPr>
        <p:spPr>
          <a:xfrm flipH="1">
            <a:off x="7460688" y="2577041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FE8C7CE-13EB-4134-A5ED-26AAF2A6D84A}"/>
              </a:ext>
            </a:extLst>
          </p:cNvPr>
          <p:cNvCxnSpPr/>
          <p:nvPr/>
        </p:nvCxnSpPr>
        <p:spPr>
          <a:xfrm flipH="1">
            <a:off x="2229422" y="2635662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09015" y="943024"/>
                <a:ext cx="1017818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/>
                  <a:t>V</a:t>
                </a:r>
                <a:r>
                  <a:rPr lang="en-US" sz="4000" b="1" baseline="-25000" dirty="0" smtClean="0"/>
                  <a:t>C</a:t>
                </a:r>
                <a:r>
                  <a:rPr lang="en-US" sz="40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r>
                          <a:rPr lang="en-US" sz="4000" b="1" i="1" smtClean="0">
                            <a:latin typeface="Cambria Math"/>
                          </a:rPr>
                          <m:t>𝒔</m:t>
                        </m:r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𝟖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015" y="943024"/>
                <a:ext cx="10178185" cy="1072858"/>
              </a:xfrm>
              <a:prstGeom prst="rect">
                <a:avLst/>
              </a:prstGeom>
              <a:blipFill rotWithShape="1">
                <a:blip r:embed="rId3"/>
                <a:stretch>
                  <a:fillRect l="-209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37063" y="2787861"/>
                <a:ext cx="10225669" cy="949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VC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/>
                          </a:rPr>
                          <m:t>𝑺</m:t>
                        </m:r>
                      </m:den>
                    </m:f>
                  </m:oMath>
                </a14:m>
                <a:r>
                  <a:rPr lang="en-US" sz="3600" b="1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𝟒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𝟒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𝟖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63" y="2787861"/>
                <a:ext cx="10225669" cy="949812"/>
              </a:xfrm>
              <a:prstGeom prst="rect">
                <a:avLst/>
              </a:prstGeom>
              <a:blipFill rotWithShape="1">
                <a:blip r:embed="rId4"/>
                <a:stretch>
                  <a:fillRect l="-178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37063" y="301083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7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8832" y="20603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290991" y="1747689"/>
            <a:ext cx="4233305" cy="1600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928" y="887813"/>
            <a:ext cx="6308924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 when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(0− ) = 1 V,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(0− ) = 1A,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2u(t) A, L = 2 H,R = 2 Ω, and C = 1 F.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143" y="2889451"/>
            <a:ext cx="5990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1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Draw the equivalent s domain circuit accounting for all initial conditions.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6637" y="3702979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1256" y="36816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4E43C60-F55D-4C1A-A9FC-E15B0C48B8FE}"/>
              </a:ext>
            </a:extLst>
          </p:cNvPr>
          <p:cNvGrpSpPr/>
          <p:nvPr/>
        </p:nvGrpSpPr>
        <p:grpSpPr>
          <a:xfrm>
            <a:off x="668832" y="4289576"/>
            <a:ext cx="9054012" cy="1907372"/>
            <a:chOff x="1298693" y="3946346"/>
            <a:chExt cx="9054012" cy="19073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1298693" y="3946346"/>
              <a:ext cx="9054012" cy="19073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="" xmlns:a16="http://schemas.microsoft.com/office/drawing/2014/main" id="{39CD8466-01BC-4287-BCD4-F44E549DFDB5}"/>
                    </a:ext>
                  </a:extLst>
                </p:cNvPr>
                <p:cNvSpPr txBox="1"/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CD8466-01BC-4287-BCD4-F44E549DF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225D1A9-A673-4401-96E4-37FDAE5C8415}"/>
              </a:ext>
            </a:extLst>
          </p:cNvPr>
          <p:cNvSpPr/>
          <p:nvPr/>
        </p:nvSpPr>
        <p:spPr>
          <a:xfrm>
            <a:off x="1365647" y="4278646"/>
            <a:ext cx="2950234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E5444FB-6E91-47C3-BFD9-5E4B8A4E143F}"/>
              </a:ext>
            </a:extLst>
          </p:cNvPr>
          <p:cNvSpPr/>
          <p:nvPr/>
        </p:nvSpPr>
        <p:spPr>
          <a:xfrm>
            <a:off x="6290991" y="4289576"/>
            <a:ext cx="2107721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25B3B9EA-2267-4997-8C5F-395602F4EEFD}"/>
                  </a:ext>
                </a:extLst>
              </p:cNvPr>
              <p:cNvSpPr txBox="1"/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B3B9EA-2267-4997-8C5F-395602F4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50647" y="505391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4004752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capacitors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Inductors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11" y="6341523"/>
            <a:ext cx="73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5" name="مربع نص 1">
            <a:extLst>
              <a:ext uri="{FF2B5EF4-FFF2-40B4-BE49-F238E27FC236}">
                <a16:creationId xmlns="" xmlns:a16="http://schemas.microsoft.com/office/drawing/2014/main" id="{7711DB52-DA0E-C95D-DFAF-CCC7BD2BE49D}"/>
              </a:ext>
            </a:extLst>
          </p:cNvPr>
          <p:cNvSpPr txBox="1"/>
          <p:nvPr/>
        </p:nvSpPr>
        <p:spPr>
          <a:xfrm>
            <a:off x="950646" y="3270457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6E955C2-410D-5EE0-CFAB-8FE55D451121}"/>
              </a:ext>
            </a:extLst>
          </p:cNvPr>
          <p:cNvSpPr txBox="1"/>
          <p:nvPr/>
        </p:nvSpPr>
        <p:spPr>
          <a:xfrm>
            <a:off x="950647" y="1185058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Transfer function revision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Stability in s-plane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Effect of pole location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8342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516" y="433678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2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Write 2 nodal equations in the s domain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823827" y="1460366"/>
            <a:ext cx="166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007680" y="4538609"/>
            <a:ext cx="1682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72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59743" y="1198345"/>
            <a:ext cx="7751556" cy="1676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725990" y="3197867"/>
            <a:ext cx="6053582" cy="1410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230343" y="4897181"/>
            <a:ext cx="10029825" cy="8822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0940" y="440622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3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Solve the two equations for </a:t>
            </a:r>
            <a:r>
              <a:rPr lang="en-US" sz="2400" dirty="0" err="1">
                <a:solidFill>
                  <a:srgbClr val="0000FF"/>
                </a:solidFill>
                <a:latin typeface="Cambria" panose="02040503050406030204" pitchFamily="18" charset="0"/>
              </a:rPr>
              <a:t>Vc</a:t>
            </a:r>
            <a:endParaRPr lang="en-US" sz="2400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1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0940" y="440622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Cambria" panose="02040503050406030204" pitchFamily="18" charset="0"/>
              </a:rPr>
              <a:t>Step 3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. Solve the two equations for </a:t>
            </a:r>
            <a:r>
              <a:rPr lang="en-US" sz="2400" dirty="0" err="1">
                <a:solidFill>
                  <a:srgbClr val="00B050"/>
                </a:solidFill>
                <a:latin typeface="Cambria" panose="02040503050406030204" pitchFamily="18" charset="0"/>
              </a:rPr>
              <a:t>Vc</a:t>
            </a:r>
            <a:endParaRPr lang="en-US" sz="24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728440" y="1514709"/>
                <a:ext cx="8697950" cy="108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sz="3200" b="0" i="1" baseline="-2500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sz="3200" b="0" i="1" baseline="-25000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+0.5</m:t>
                              </m:r>
                            </m:e>
                          </m:d>
                          <m:r>
                            <a:rPr lang="en-US" sz="3200" b="0" i="1" baseline="30000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d>
                          <m:r>
                            <a:rPr lang="en-US" sz="3200" b="0" i="1" baseline="30000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+2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40" y="1514709"/>
                <a:ext cx="8697950" cy="1087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69475" y="2977375"/>
                <a:ext cx="3992136" cy="9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V</a:t>
                </a:r>
                <a:r>
                  <a:rPr lang="en-US" sz="3600" b="1" baseline="-25000" dirty="0" smtClean="0"/>
                  <a:t>C</a:t>
                </a:r>
                <a:r>
                  <a:rPr lang="en-US" sz="3600" b="1" dirty="0" smtClean="0"/>
                  <a:t>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3600" b="1" i="1" smtClean="0">
                            <a:latin typeface="Cambria Math"/>
                          </a:rPr>
                          <m:t>.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𝟓</m:t>
                        </m:r>
                        <m:r>
                          <a:rPr lang="en-US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𝟑</m:t>
                        </m:r>
                        <m:r>
                          <a:rPr lang="en-US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𝑿</m:t>
                        </m:r>
                        <m:r>
                          <a:rPr lang="en-US" sz="3600" b="1" i="1" smtClean="0">
                            <a:latin typeface="Cambria Math"/>
                          </a:rPr>
                          <m:t> 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3600" b="1" i="1" smtClean="0">
                            <a:latin typeface="Cambria Math"/>
                          </a:rPr>
                          <m:t>.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𝟓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𝑺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𝟓</m:t>
                            </m:r>
                          </m:e>
                        </m:d>
                        <m:r>
                          <a:rPr lang="en-US" sz="36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600" b="1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𝟓</m:t>
                            </m:r>
                          </m:e>
                        </m:d>
                        <m:r>
                          <a:rPr lang="en-US" sz="36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75" y="2977375"/>
                <a:ext cx="3992136" cy="958083"/>
              </a:xfrm>
              <a:prstGeom prst="rect">
                <a:avLst/>
              </a:prstGeom>
              <a:blipFill rotWithShape="1">
                <a:blip r:embed="rId3"/>
                <a:stretch>
                  <a:fillRect l="-4733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83111" y="4983553"/>
                <a:ext cx="9913434" cy="603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V</a:t>
                </a:r>
                <a:r>
                  <a:rPr lang="en-US" sz="3200" b="1" baseline="-25000" dirty="0" smtClean="0"/>
                  <a:t>C</a:t>
                </a:r>
                <a:r>
                  <a:rPr lang="en-US" sz="3200" b="1" dirty="0" smtClean="0"/>
                  <a:t>(t)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/>
                          </a:rPr>
                          <m:t>.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𝒕</m:t>
                        </m:r>
                      </m:sup>
                    </m:sSup>
                    <m:func>
                      <m:func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US" sz="3200" b="1" i="0" smtClean="0">
                            <a:latin typeface="Cambria Math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sz="3200" b="1" i="1" smtClean="0">
                            <a:latin typeface="Cambria Math"/>
                          </a:rPr>
                          <m:t>𝒖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sz="3200" b="1" i="1" smtClean="0">
                            <a:latin typeface="Cambria Math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𝟑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𝒕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sz="3200" b="1" i="0" smtClean="0">
                                <a:latin typeface="Cambria Math"/>
                              </a:rPr>
                              <m:t>𝐬𝐢𝐧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b="1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𝟓</m:t>
                                </m:r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3200" b="1" i="1" smtClean="0">
                                <a:latin typeface="Cambria Math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3200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𝑽</m:t>
                            </m:r>
                          </m:e>
                        </m:func>
                      </m:e>
                    </m:func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111" y="4983553"/>
                <a:ext cx="9913434" cy="603242"/>
              </a:xfrm>
              <a:prstGeom prst="rect">
                <a:avLst/>
              </a:prstGeom>
              <a:blipFill rotWithShape="1">
                <a:blip r:embed="rId4"/>
                <a:stretch>
                  <a:fillRect l="-1537" t="-9184" b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37063" y="200722"/>
            <a:ext cx="332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86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33E071D-9858-BBB6-BECA-A1938629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25" y="358008"/>
            <a:ext cx="5068007" cy="3258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413A823-767B-40A7-9994-26B3B136E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45" y="606872"/>
            <a:ext cx="7021187" cy="99511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4537" y="326647"/>
                <a:ext cx="4560849" cy="259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b="0" i="1" baseline="-2500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b="0" i="1" baseline="-25000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M 	V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= V</a:t>
                </a:r>
                <a:r>
                  <a:rPr lang="en-US" baseline="-25000" dirty="0" smtClean="0"/>
                  <a:t>2</a:t>
                </a:r>
              </a:p>
              <a:p>
                <a:r>
                  <a:rPr lang="en-US" baseline="-25000" dirty="0"/>
                  <a:t>	</a:t>
                </a:r>
                <a:r>
                  <a:rPr lang="en-US" baseline="-25000" dirty="0" smtClean="0"/>
                  <a:t>		MV</a:t>
                </a:r>
                <a:r>
                  <a:rPr lang="en-US" baseline="-42000" dirty="0" smtClean="0"/>
                  <a:t>1</a:t>
                </a:r>
                <a:r>
                  <a:rPr lang="en-US" baseline="-25000" dirty="0" smtClean="0"/>
                  <a:t> =V</a:t>
                </a:r>
                <a:r>
                  <a:rPr lang="en-US" baseline="-50000" dirty="0" smtClean="0"/>
                  <a:t>2</a:t>
                </a:r>
              </a:p>
              <a:p>
                <a:r>
                  <a:rPr lang="en-US" baseline="-25000" dirty="0"/>
                  <a:t>	</a:t>
                </a:r>
                <a:r>
                  <a:rPr lang="en-US" baseline="-25000" dirty="0" smtClean="0"/>
                  <a:t>	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0" baseline="-25000" smtClean="0">
                        <a:latin typeface="Cambria Math"/>
                        <a:ea typeface="Cambria Math"/>
                      </a:rPr>
                      <m:t>              </m:t>
                    </m:r>
                    <m:r>
                      <a:rPr lang="en-US" i="1" baseline="-2500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baseline="-25000" dirty="0" smtClean="0"/>
                  <a:t>	V</a:t>
                </a:r>
                <a:r>
                  <a:rPr lang="en-US" baseline="-46000" dirty="0" smtClean="0"/>
                  <a:t>1</a:t>
                </a:r>
                <a:r>
                  <a:rPr lang="en-US" baseline="-25000" dirty="0" smtClean="0"/>
                  <a:t>=M</a:t>
                </a:r>
                <a:r>
                  <a:rPr lang="en-US" dirty="0" smtClean="0"/>
                  <a:t>-1</a:t>
                </a:r>
                <a:r>
                  <a:rPr lang="en-US" baseline="-25000" dirty="0"/>
                  <a:t> </a:t>
                </a:r>
                <a:r>
                  <a:rPr lang="en-US" baseline="-25000" dirty="0" smtClean="0"/>
                  <a:t>V</a:t>
                </a:r>
                <a:r>
                  <a:rPr lang="en-US" baseline="-40000" dirty="0" smtClean="0"/>
                  <a:t>2</a:t>
                </a:r>
              </a:p>
              <a:p>
                <a:endParaRPr lang="en-US" baseline="-25000" dirty="0" smtClean="0"/>
              </a:p>
              <a:p>
                <a:endParaRPr lang="en-US" baseline="-2500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US" i="1" baseline="-25000">
                                  <a:latin typeface="Cambria Math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US" i="1" baseline="-25000">
                                  <a:latin typeface="Cambria Math"/>
                                </a:rPr>
                                <m:t>𝐶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+0.5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7" y="326647"/>
                <a:ext cx="4560849" cy="2594108"/>
              </a:xfrm>
              <a:prstGeom prst="rect">
                <a:avLst/>
              </a:prstGeom>
              <a:blipFill rotWithShape="1">
                <a:blip r:embed="rId4"/>
                <a:stretch>
                  <a:fillRect l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0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6A797CB-0268-3133-8FCE-DA4565E5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72D0FD-1E04-B940-627A-EA9DA05DCCCD}"/>
              </a:ext>
            </a:extLst>
          </p:cNvPr>
          <p:cNvSpPr txBox="1"/>
          <p:nvPr/>
        </p:nvSpPr>
        <p:spPr>
          <a:xfrm>
            <a:off x="835462" y="98367"/>
            <a:ext cx="1111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Answer the following questions using 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="" xmlns:a16="http://schemas.microsoft.com/office/drawing/2014/main" id="{B94834A0-1862-CA27-570A-0EDFCE7EED1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in the context of a capacitor, and why is it significant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Explain the physical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inductor and its role in determining the circuit behaviour at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is the Laplace transform used to handle initial conditions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modify the equivalent impedance and admittance in the s-domain?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practical scenarios, why is it necessary to consider non-zero initial conditions when analysing RLC circuits?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influence energy storage elements in transient circuit analysis?</a:t>
                </a: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94834A0-1862-CA27-570A-0EDFCE7E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blipFill>
                <a:blip r:embed="rId2"/>
                <a:stretch>
                  <a:fillRect r="-3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9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287" y="5170294"/>
            <a:ext cx="10972800" cy="276999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000FF"/>
                </a:solidFill>
                <a:latin typeface="Cambria" panose="02040503050406030204" pitchFamily="18" charset="0"/>
              </a:rPr>
              <a:t>Suggested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D9D4BE0-AA7E-DAE6-7E0D-5B85686C081C}"/>
              </a:ext>
            </a:extLst>
          </p:cNvPr>
          <p:cNvSpPr txBox="1"/>
          <p:nvPr/>
        </p:nvSpPr>
        <p:spPr>
          <a:xfrm>
            <a:off x="752287" y="433262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506352"/>
            <a:ext cx="10515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14955">
              <a:defRPr>
                <a:latin typeface="+mn-lt"/>
                <a:ea typeface="+mn-ea"/>
                <a:cs typeface="+mn-cs"/>
              </a:defRPr>
            </a:lvl2pPr>
            <a:lvl3pPr marL="829909">
              <a:defRPr>
                <a:latin typeface="+mn-lt"/>
                <a:ea typeface="+mn-ea"/>
                <a:cs typeface="+mn-cs"/>
              </a:defRPr>
            </a:lvl3pPr>
            <a:lvl4pPr marL="1244864">
              <a:defRPr>
                <a:latin typeface="+mn-lt"/>
                <a:ea typeface="+mn-ea"/>
                <a:cs typeface="+mn-cs"/>
              </a:defRPr>
            </a:lvl4pPr>
            <a:lvl5pPr marL="1659819">
              <a:defRPr>
                <a:latin typeface="+mn-lt"/>
                <a:ea typeface="+mn-ea"/>
                <a:cs typeface="+mn-cs"/>
              </a:defRPr>
            </a:lvl5pPr>
            <a:lvl6pPr marL="2074774">
              <a:defRPr>
                <a:latin typeface="+mn-lt"/>
                <a:ea typeface="+mn-ea"/>
                <a:cs typeface="+mn-cs"/>
              </a:defRPr>
            </a:lvl6pPr>
            <a:lvl7pPr marL="2489728">
              <a:defRPr>
                <a:latin typeface="+mn-lt"/>
                <a:ea typeface="+mn-ea"/>
                <a:cs typeface="+mn-cs"/>
              </a:defRPr>
            </a:lvl7pPr>
            <a:lvl8pPr marL="2904683">
              <a:defRPr>
                <a:latin typeface="+mn-lt"/>
                <a:ea typeface="+mn-ea"/>
                <a:cs typeface="+mn-cs"/>
              </a:defRPr>
            </a:lvl8pPr>
            <a:lvl9pPr marL="3319638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Page 620, example 13.6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1,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2,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="" xmlns:a16="http://schemas.microsoft.com/office/drawing/2014/main" id="{CD85C347-A663-4C54-28B7-AD7070B5868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affects equivalent circuits.</a:t>
                </a:r>
                <a:endParaRPr lang="en-US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an electric field, initial conditions reflect pre-existing charge.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influences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circuits.</a:t>
                </a: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 magnetic field, initial conditions reflect pre-existing current flow.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Enables accurate modeling of circuits with energy-storing components during switching events.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Vital for understanding system stability and response in the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sss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-domain.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D85C347-A663-4C54-28B7-AD7070B58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blipFill>
                <a:blip r:embed="rId2"/>
                <a:stretch>
                  <a:fillRect l="-843" b="-39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0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2379" y="525256"/>
            <a:ext cx="107501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785812" y="1357867"/>
            <a:ext cx="2288736" cy="193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7836" y="3555264"/>
            <a:ext cx="4268135" cy="2985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8583AE8-86AF-4778-9446-0CF8E5D79152}"/>
              </a:ext>
            </a:extLst>
          </p:cNvPr>
          <p:cNvSpPr/>
          <p:nvPr/>
        </p:nvSpPr>
        <p:spPr>
          <a:xfrm>
            <a:off x="832379" y="1282939"/>
            <a:ext cx="6155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703E8ED8-F8A9-4BD2-B8D1-FA4B984A9663}"/>
              </a:ext>
            </a:extLst>
          </p:cNvPr>
          <p:cNvSpPr/>
          <p:nvPr/>
        </p:nvSpPr>
        <p:spPr>
          <a:xfrm>
            <a:off x="10043614" y="4351868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7F2E1D61-A326-4740-AD89-D490ED29EB4B}"/>
              </a:ext>
            </a:extLst>
          </p:cNvPr>
          <p:cNvCxnSpPr>
            <a:cxnSpLocks/>
          </p:cNvCxnSpPr>
          <p:nvPr/>
        </p:nvCxnSpPr>
        <p:spPr>
          <a:xfrm flipV="1">
            <a:off x="8194089" y="4830117"/>
            <a:ext cx="1742992" cy="67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4BAD87-196C-48EB-8D30-4EF2CCA8ACC9}"/>
              </a:ext>
            </a:extLst>
          </p:cNvPr>
          <p:cNvSpPr txBox="1"/>
          <p:nvPr/>
        </p:nvSpPr>
        <p:spPr>
          <a:xfrm>
            <a:off x="7039125" y="5321681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1713017D-9CD6-E4AC-5338-08140712A5EE}"/>
                  </a:ext>
                </a:extLst>
              </p:cNvPr>
              <p:cNvSpPr txBox="1"/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13017D-9CD6-E4AC-5338-08140712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CBB049C1-5D97-3196-1A5C-1CA8A696F0F2}"/>
                  </a:ext>
                </a:extLst>
              </p:cNvPr>
              <p:cNvSpPr txBox="1"/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𝐶𝑠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049C1-5D97-3196-1A5C-1CA8A696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5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9936" y="317083"/>
            <a:ext cx="107501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511182" y="1125263"/>
            <a:ext cx="3001807" cy="218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4142" y="3502541"/>
            <a:ext cx="4471380" cy="2795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9EAB25C-564D-438B-8CDB-7282C9FB47A3}"/>
              </a:ext>
            </a:extLst>
          </p:cNvPr>
          <p:cNvSpPr/>
          <p:nvPr/>
        </p:nvSpPr>
        <p:spPr>
          <a:xfrm>
            <a:off x="665706" y="1429185"/>
            <a:ext cx="6235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D4FEBC24-84B3-4650-95AB-78FC069CFE0B}"/>
              </a:ext>
            </a:extLst>
          </p:cNvPr>
          <p:cNvSpPr/>
          <p:nvPr/>
        </p:nvSpPr>
        <p:spPr>
          <a:xfrm>
            <a:off x="9179511" y="531772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B579955C-35F3-4914-98B5-AADD38DFE03C}"/>
              </a:ext>
            </a:extLst>
          </p:cNvPr>
          <p:cNvCxnSpPr/>
          <p:nvPr/>
        </p:nvCxnSpPr>
        <p:spPr>
          <a:xfrm flipV="1">
            <a:off x="7407609" y="5795972"/>
            <a:ext cx="1665369" cy="49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94118BE-98C7-40CD-87C3-71910502C878}"/>
              </a:ext>
            </a:extLst>
          </p:cNvPr>
          <p:cNvSpPr txBox="1"/>
          <p:nvPr/>
        </p:nvSpPr>
        <p:spPr>
          <a:xfrm>
            <a:off x="6220961" y="6171585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admittance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E0779257-3945-E0F5-6D87-EB6FED9C8A23}"/>
                  </a:ext>
                </a:extLst>
              </p:cNvPr>
              <p:cNvSpPr txBox="1"/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𝐶𝑠𝑉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9257-3945-E0F5-6D87-EB6FED9C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B616F74A-44E3-0920-9BF6-E661DB1DF353}"/>
                  </a:ext>
                </a:extLst>
              </p:cNvPr>
              <p:cNvSpPr txBox="1"/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6F74A-44E3-0920-9BF6-E661DB1D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3463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8" y="983122"/>
            <a:ext cx="925880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the circuit shown in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Figure 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the capacitor was already charged before the switch (S1) closes at time (t=0).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charge makes the voltage across the capacitor equals 3V.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Mathematically, we write this voltage 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en-US" sz="2200" b="0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= 3V, where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means the time just before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t=0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E236E70-916E-0A46-B07C-1C3B93F54507}"/>
              </a:ext>
            </a:extLst>
          </p:cNvPr>
          <p:cNvSpPr txBox="1"/>
          <p:nvPr/>
        </p:nvSpPr>
        <p:spPr>
          <a:xfrm>
            <a:off x="5035210" y="5622687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8CDE912-DD40-4FE7-B3D9-833906C81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6198" y="3456804"/>
            <a:ext cx="4083050" cy="19949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2840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3463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4" y="1051867"/>
            <a:ext cx="73977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Capacitor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2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). Accordingly, this voltage source is represented in the “S” domain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)/s</a:t>
            </a:r>
            <a:r>
              <a:rPr lang="en-US" altLang="en-US" sz="2200" dirty="0">
                <a:ea typeface="Times New Roman" panose="02020603050405020304" pitchFamily="18" charset="0"/>
              </a:rPr>
              <a:t>. 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9C0334-1A2A-FC4D-82E4-946A91DC1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4700" y="842253"/>
            <a:ext cx="3492500" cy="250475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F805DD5-7FA4-A248-9D85-6E350D0CF93C}"/>
              </a:ext>
            </a:extLst>
          </p:cNvPr>
          <p:cNvSpPr txBox="1"/>
          <p:nvPr/>
        </p:nvSpPr>
        <p:spPr>
          <a:xfrm>
            <a:off x="9583714" y="3347011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95ACEED-47D1-475B-9CCA-B12232D5B916}"/>
              </a:ext>
            </a:extLst>
          </p:cNvPr>
          <p:cNvSpPr/>
          <p:nvPr/>
        </p:nvSpPr>
        <p:spPr>
          <a:xfrm>
            <a:off x="588264" y="3997275"/>
            <a:ext cx="63373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3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current source, in this case, equals “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)” in the “S” domain. Additionally, </a:t>
            </a:r>
            <a:r>
              <a:rPr lang="en-US" altLang="en-US" sz="2200" dirty="0">
                <a:ea typeface="Times New Roman" panose="02020603050405020304" pitchFamily="18" charset="0"/>
              </a:rPr>
              <a:t>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126D1A1-353B-4E3A-97E8-42E581A1C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17408" y="4319359"/>
            <a:ext cx="3733800" cy="1801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7B7460E-A0F1-4B0B-A918-1F899B7C6593}"/>
              </a:ext>
            </a:extLst>
          </p:cNvPr>
          <p:cNvSpPr txBox="1"/>
          <p:nvPr/>
        </p:nvSpPr>
        <p:spPr>
          <a:xfrm>
            <a:off x="9790760" y="607876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03564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F199E9-1DE5-D042-8FBB-342084D2D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2979" y="4010699"/>
            <a:ext cx="4613429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6F136D8-56C8-C049-9FC7-F93AB5FFDA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499" y="4032924"/>
            <a:ext cx="4292873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266B88D3-C8D8-6D4B-B029-ACF0AC489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59" y="430626"/>
            <a:ext cx="73827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C2CA57C-754C-422C-A6D6-ED14900569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02152" y="1320851"/>
            <a:ext cx="3833622" cy="181036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0E1494B9-FFCA-4665-AEB5-D1B3E0F4E470}"/>
              </a:ext>
            </a:extLst>
          </p:cNvPr>
          <p:cNvCxnSpPr>
            <a:cxnSpLocks/>
          </p:cNvCxnSpPr>
          <p:nvPr/>
        </p:nvCxnSpPr>
        <p:spPr>
          <a:xfrm flipH="1">
            <a:off x="2978806" y="3279772"/>
            <a:ext cx="1250198" cy="48328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998E796-D5F5-42BE-A5CD-66996B13FCD9}"/>
              </a:ext>
            </a:extLst>
          </p:cNvPr>
          <p:cNvCxnSpPr>
            <a:cxnSpLocks/>
          </p:cNvCxnSpPr>
          <p:nvPr/>
        </p:nvCxnSpPr>
        <p:spPr>
          <a:xfrm>
            <a:off x="6212731" y="3318203"/>
            <a:ext cx="1170562" cy="505507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1D644B3-F80F-48C1-AF7E-218949C7E97D}"/>
              </a:ext>
            </a:extLst>
          </p:cNvPr>
          <p:cNvSpPr txBox="1"/>
          <p:nvPr/>
        </p:nvSpPr>
        <p:spPr>
          <a:xfrm>
            <a:off x="4970834" y="3521413"/>
            <a:ext cx="100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AD2DB81-2A7B-42E6-AADE-293CA7620E56}"/>
              </a:ext>
            </a:extLst>
          </p:cNvPr>
          <p:cNvSpPr txBox="1"/>
          <p:nvPr/>
        </p:nvSpPr>
        <p:spPr>
          <a:xfrm>
            <a:off x="4737372" y="3131215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25847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0576" y="269745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616007" y="1564325"/>
            <a:ext cx="3296143" cy="1712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887498" y="3290930"/>
            <a:ext cx="4784254" cy="2975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B3A9B10-5284-4BF1-80EE-DF51EA0886A1}"/>
              </a:ext>
            </a:extLst>
          </p:cNvPr>
          <p:cNvSpPr/>
          <p:nvPr/>
        </p:nvSpPr>
        <p:spPr>
          <a:xfrm>
            <a:off x="940577" y="942682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AE54AC22-55AA-4DAE-9544-36BE76AB2219}"/>
              </a:ext>
            </a:extLst>
          </p:cNvPr>
          <p:cNvSpPr/>
          <p:nvPr/>
        </p:nvSpPr>
        <p:spPr>
          <a:xfrm>
            <a:off x="8955590" y="431631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472FF88-129B-452A-B82B-55B7E404D4E7}"/>
              </a:ext>
            </a:extLst>
          </p:cNvPr>
          <p:cNvCxnSpPr>
            <a:cxnSpLocks/>
          </p:cNvCxnSpPr>
          <p:nvPr/>
        </p:nvCxnSpPr>
        <p:spPr>
          <a:xfrm flipV="1">
            <a:off x="6999912" y="4778629"/>
            <a:ext cx="1955678" cy="86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966C684-B70F-4ABC-B3D5-67365B0EA2B8}"/>
              </a:ext>
            </a:extLst>
          </p:cNvPr>
          <p:cNvSpPr txBox="1"/>
          <p:nvPr/>
        </p:nvSpPr>
        <p:spPr>
          <a:xfrm>
            <a:off x="5970897" y="5604229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C96C3B3E-8472-F67A-FFCE-3055B5645B01}"/>
                  </a:ext>
                </a:extLst>
              </p:cNvPr>
              <p:cNvSpPr txBox="1"/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6C3B3E-8472-F67A-FFCE-3055B564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2B281EDE-CDC9-671D-8CD2-C896AA3E5ED3}"/>
                  </a:ext>
                </a:extLst>
              </p:cNvPr>
              <p:cNvSpPr txBox="1"/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81EDE-CDC9-671D-8CD2-C896AA3E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2684</Words>
  <Application>Microsoft Office PowerPoint</Application>
  <PresentationFormat>Custom</PresentationFormat>
  <Paragraphs>213</Paragraphs>
  <Slides>35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examples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SALMAN</cp:lastModifiedBy>
  <cp:revision>118</cp:revision>
  <dcterms:created xsi:type="dcterms:W3CDTF">2017-10-25T09:04:12Z</dcterms:created>
  <dcterms:modified xsi:type="dcterms:W3CDTF">2025-01-17T08:05:53Z</dcterms:modified>
</cp:coreProperties>
</file>